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7" r:id="rId3"/>
    <p:sldId id="274" r:id="rId4"/>
    <p:sldId id="330" r:id="rId5"/>
    <p:sldId id="316" r:id="rId6"/>
    <p:sldId id="324" r:id="rId7"/>
    <p:sldId id="331" r:id="rId8"/>
    <p:sldId id="332" r:id="rId9"/>
    <p:sldId id="333" r:id="rId10"/>
    <p:sldId id="334" r:id="rId11"/>
    <p:sldId id="335" r:id="rId12"/>
    <p:sldId id="336" r:id="rId13"/>
    <p:sldId id="283" r:id="rId14"/>
    <p:sldId id="312" r:id="rId15"/>
    <p:sldId id="315" r:id="rId16"/>
    <p:sldId id="317" r:id="rId17"/>
    <p:sldId id="313" r:id="rId18"/>
    <p:sldId id="256" r:id="rId19"/>
    <p:sldId id="314" r:id="rId20"/>
    <p:sldId id="318" r:id="rId21"/>
    <p:sldId id="321" r:id="rId22"/>
    <p:sldId id="32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9EBA9-ABC9-EB47-F013-8D87F93B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39A3AC-667E-869C-AC94-F97468351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39930-9986-9D23-561E-868C798D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1F69B-9062-0D93-CEC5-2163DC41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AC19F-49D1-38B2-F529-8613360B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33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418DD-3937-1567-92C0-21959700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A10B98-1567-994E-340D-67427DCBF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FAB002-2701-FA71-295A-34039173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16FD7-63B7-C5A0-EE15-7E3C391C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F1C2F-76F2-868D-B6F8-7AEC8A04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5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F4B90F-DCCC-8C7F-8F16-903DC9AE9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C26103-E056-7C32-3E8D-D3097DDD3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036E5-A037-0D35-DC5E-EF72DE3A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2F54F-1D8B-2872-7AD2-5BC793E4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3D4DC-2158-3EA4-BC6A-1456F147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49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A1DBC-1228-E31D-0DA4-239E8BFF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4E5BE-633A-0C49-279C-F34A370D9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4349A4-70EC-934B-2E34-A662660E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4136C-49D9-4DF3-C126-7985C863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BC549-136F-7A87-0C90-A672567D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3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BC42A-33E9-571F-34E7-36741C65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9BDBE-48F3-5729-5CF8-EA8B1644B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D082C0-6302-46A7-CAF7-7B73B6F5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3CA5D7-AA71-B837-35D7-5F6F730F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0CD5D-EB7C-C568-63E8-C0CC3C68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08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3DE0C-7E47-47C7-66C7-FFD93C3A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627AF-9883-A6AE-F268-199BEB3FA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816F4-3D1D-10E5-783B-160E7EAD3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FAFF18-2C72-A599-17F0-40441D7D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8554A-4002-59FC-C25A-02F62FDF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679B0-84CD-AD1E-7CCA-C35B58A7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F52D4-47E5-0481-38B9-874C416F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F21591-BCC4-31DF-F793-04967AC71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CEAC08-A4E1-E5E8-E075-A537017E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22CBC5-1D8D-7EE7-3856-22B5C0B55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3916E6-80E8-A1E7-F0FC-CDDEA05B6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648586-821E-CC4D-4E72-6555DF72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C54A4-78D2-C430-6A80-6D696616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6396BA-33D7-04A1-6142-4C811064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48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75C95-2E79-5182-B874-F09D5DBB7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0FCF6B-1D3F-1D9C-3EC6-EB11714D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5B5881-01C7-B26A-AF87-38405EE3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0251AF-27C0-3561-A57B-1ACB05A6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94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95E45A-CE11-390B-9AE8-5E291AF13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644266-0A51-7B8B-6215-F84F30F7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D3AB3-62BA-D45C-903C-612160FF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063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653F1-0DFE-BB96-70DE-ECB266C3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A44D1-2C80-16AC-10EA-8D12F3C2D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94CE-3CD6-EA0F-54E6-BE637BD40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CFB1D-A5D9-3739-1A48-AA9AA6B70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CB53B-243B-6E1E-6B9E-343249F0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E2C437-1D52-9821-11FD-F5BC81BA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49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D0976-5473-2699-A176-BBA9605C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7D67FB-C96C-3CC1-A42F-64059FE15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D5BCC5-34CF-B026-271A-966A2F0D1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B30743-06F8-1C31-5B57-3BD3B5EF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6776F-B3CC-2451-4122-574921A1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6513E8-82D9-D284-E611-D959C07B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87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C97B7D-50A8-9EF4-772E-9303C886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00ADD9-9E28-DCF3-A228-6B36A95F4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8CB26-DCC0-0230-CE59-DBD2DFC46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28535-C4E1-4B34-882F-BCA103A9AFC5}" type="datetimeFigureOut">
              <a:rPr lang="ko-KR" altLang="en-US" smtClean="0"/>
              <a:t>2023-07-05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90452D-3705-7A53-B25C-9C1A0C378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ED8AB6-2472-DA30-3498-3F81C496D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C4587-74F6-46A9-9384-D7F64AFFA8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79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86539" y="1841044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286539" y="398127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D206C-3D16-4B59-B720-C7A94604C1B1}"/>
              </a:ext>
            </a:extLst>
          </p:cNvPr>
          <p:cNvSpPr txBox="1"/>
          <p:nvPr/>
        </p:nvSpPr>
        <p:spPr>
          <a:xfrm>
            <a:off x="3076540" y="2342611"/>
            <a:ext cx="6038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Facial recognition door lock using Deep learning</a:t>
            </a:r>
            <a:endParaRPr lang="ko-KR" altLang="en-US" sz="36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88F126-A995-422F-8983-CA86E5FA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224" y="6117493"/>
            <a:ext cx="2743200" cy="365125"/>
          </a:xfrm>
        </p:spPr>
        <p:txBody>
          <a:bodyPr/>
          <a:lstStyle/>
          <a:p>
            <a:fld id="{D3FB9434-0522-4D64-A27B-BBEB3AA8427F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Improvements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3D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Face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Recognition</a:t>
            </a:r>
            <a:endParaRPr lang="en-US" altLang="ko-KR" sz="2400" b="1" dirty="0">
              <a:solidFill>
                <a:srgbClr val="20212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14140-724A-7BC1-E219-31F142CD7714}"/>
              </a:ext>
            </a:extLst>
          </p:cNvPr>
          <p:cNvSpPr txBox="1"/>
          <p:nvPr/>
        </p:nvSpPr>
        <p:spPr>
          <a:xfrm>
            <a:off x="415682" y="910242"/>
            <a:ext cx="6664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Structured Pattern type</a:t>
            </a:r>
            <a:endParaRPr lang="ko-KR" altLang="en-US" sz="4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D9AFA4-F1AE-4C9C-7861-8EFD97BC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11" y="1925131"/>
            <a:ext cx="5208617" cy="41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8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Improvements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3D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Face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Recognition</a:t>
            </a:r>
            <a:endParaRPr lang="en-US" altLang="ko-KR" sz="2400" b="1" dirty="0">
              <a:solidFill>
                <a:srgbClr val="20212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A111-0122-4306-9BA1-9BC87D39949D}"/>
              </a:ext>
            </a:extLst>
          </p:cNvPr>
          <p:cNvSpPr txBox="1"/>
          <p:nvPr/>
        </p:nvSpPr>
        <p:spPr>
          <a:xfrm>
            <a:off x="415682" y="1056546"/>
            <a:ext cx="5450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TOF(Time of Flight)</a:t>
            </a:r>
            <a:endParaRPr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0F726-DC74-6782-8310-7F384F17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05" y="2087278"/>
            <a:ext cx="7440497" cy="34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4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Improvements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3D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Face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Recognition</a:t>
            </a:r>
            <a:endParaRPr lang="en-US" altLang="ko-KR" sz="2400" b="1" dirty="0">
              <a:solidFill>
                <a:srgbClr val="20212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A111-0122-4306-9BA1-9BC87D39949D}"/>
              </a:ext>
            </a:extLst>
          </p:cNvPr>
          <p:cNvSpPr txBox="1"/>
          <p:nvPr/>
        </p:nvSpPr>
        <p:spPr>
          <a:xfrm>
            <a:off x="415682" y="1056546"/>
            <a:ext cx="1050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- Camera calibration method using  multiple pi camera</a:t>
            </a:r>
            <a:endParaRPr lang="ko-KR" alt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DFE71A-022E-050C-5705-D085C41D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93" y="1851888"/>
            <a:ext cx="4483887" cy="448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22EF3C8-682E-1660-D1D5-D1A59375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75" y="1824312"/>
            <a:ext cx="5197233" cy="44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4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27181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29D19-3AD1-4C46-A254-10629C2503FC}"/>
              </a:ext>
            </a:extLst>
          </p:cNvPr>
          <p:cNvSpPr/>
          <p:nvPr/>
        </p:nvSpPr>
        <p:spPr>
          <a:xfrm>
            <a:off x="0" y="2409825"/>
            <a:ext cx="12192000" cy="2105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08080"/>
              </a:highlight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D1B5B-EF30-4B74-BECD-2C3511F04453}"/>
              </a:ext>
            </a:extLst>
          </p:cNvPr>
          <p:cNvSpPr txBox="1"/>
          <p:nvPr/>
        </p:nvSpPr>
        <p:spPr>
          <a:xfrm>
            <a:off x="962406" y="3000672"/>
            <a:ext cx="9896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3D modeling by </a:t>
            </a:r>
            <a:r>
              <a:rPr lang="en-US" altLang="ko-KR" sz="5400" b="1" dirty="0" err="1"/>
              <a:t>solidworks</a:t>
            </a:r>
            <a:endParaRPr lang="en-US" altLang="ko-KR" sz="54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B1FF7B-E893-0D74-2B72-DD44EE7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6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1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6A4FC-B7A7-50D2-1431-9FDD8B2553D7}"/>
              </a:ext>
            </a:extLst>
          </p:cNvPr>
          <p:cNvSpPr txBox="1"/>
          <p:nvPr/>
        </p:nvSpPr>
        <p:spPr>
          <a:xfrm>
            <a:off x="-288515" y="857121"/>
            <a:ext cx="4140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1. Pinion and rack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169A82-F7CD-ACDC-B4DA-3A6E6764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127" y="1110360"/>
            <a:ext cx="5779673" cy="47558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A97551-6EE3-20FF-3ED9-D2631BC7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6" y="1873457"/>
            <a:ext cx="4442103" cy="32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B727A-2F6B-475A-9CAE-4B899C76EAA1}"/>
              </a:ext>
            </a:extLst>
          </p:cNvPr>
          <p:cNvSpPr txBox="1"/>
          <p:nvPr/>
        </p:nvSpPr>
        <p:spPr>
          <a:xfrm>
            <a:off x="406630" y="1047083"/>
            <a:ext cx="11785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08F4E-C84D-F6D6-0F30-17DB7D89F0C8}"/>
              </a:ext>
            </a:extLst>
          </p:cNvPr>
          <p:cNvSpPr txBox="1"/>
          <p:nvPr/>
        </p:nvSpPr>
        <p:spPr>
          <a:xfrm>
            <a:off x="-288515" y="847028"/>
            <a:ext cx="4140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1. Pinion and rack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3D6ABD-FA76-8442-915A-AE655F442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25" y="1677738"/>
            <a:ext cx="4726858" cy="394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7BAA6B-732D-0370-59DC-5D7A5182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116" y="1386139"/>
            <a:ext cx="1791077" cy="45715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FBB0D7-7813-AC1E-52DB-8248C697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30" y="1681838"/>
            <a:ext cx="3248478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B727A-2F6B-475A-9CAE-4B899C76EAA1}"/>
              </a:ext>
            </a:extLst>
          </p:cNvPr>
          <p:cNvSpPr txBox="1"/>
          <p:nvPr/>
        </p:nvSpPr>
        <p:spPr>
          <a:xfrm>
            <a:off x="406630" y="1047083"/>
            <a:ext cx="11785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08F4E-C84D-F6D6-0F30-17DB7D89F0C8}"/>
              </a:ext>
            </a:extLst>
          </p:cNvPr>
          <p:cNvSpPr txBox="1"/>
          <p:nvPr/>
        </p:nvSpPr>
        <p:spPr>
          <a:xfrm>
            <a:off x="-288515" y="847028"/>
            <a:ext cx="4140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1. Pinion and rack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46D917-D692-D301-73FA-B07E8C70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4" y="1899114"/>
            <a:ext cx="5864929" cy="3216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E6D728-381E-CF2D-FBF0-15F254DE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4" y="2656006"/>
            <a:ext cx="5257800" cy="16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24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B727A-2F6B-475A-9CAE-4B899C76EAA1}"/>
              </a:ext>
            </a:extLst>
          </p:cNvPr>
          <p:cNvSpPr txBox="1"/>
          <p:nvPr/>
        </p:nvSpPr>
        <p:spPr>
          <a:xfrm>
            <a:off x="406630" y="1047083"/>
            <a:ext cx="11785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B88FA-A1EB-2B79-BF75-9A7496519225}"/>
              </a:ext>
            </a:extLst>
          </p:cNvPr>
          <p:cNvSpPr txBox="1"/>
          <p:nvPr/>
        </p:nvSpPr>
        <p:spPr>
          <a:xfrm>
            <a:off x="2100525" y="5714225"/>
            <a:ext cx="7267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- 1 : Motor fixing part 2 : Groove for pinion rack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B1497A3-BC17-6AD5-D674-16C11F28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97" y="1342604"/>
            <a:ext cx="3248478" cy="394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008F4E-C84D-F6D6-0F30-17DB7D89F0C8}"/>
              </a:ext>
            </a:extLst>
          </p:cNvPr>
          <p:cNvSpPr txBox="1"/>
          <p:nvPr/>
        </p:nvSpPr>
        <p:spPr>
          <a:xfrm>
            <a:off x="-227852" y="814933"/>
            <a:ext cx="4140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2. Door lock body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392598-16E6-6118-CEB4-44811C36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57" y="1642537"/>
            <a:ext cx="5324720" cy="3333828"/>
          </a:xfrm>
          <a:prstGeom prst="rect">
            <a:avLst/>
          </a:prstGeom>
        </p:spPr>
      </p:pic>
      <p:pic>
        <p:nvPicPr>
          <p:cNvPr id="16" name="그래픽 15" descr="배지 1 윤곽선">
            <a:extLst>
              <a:ext uri="{FF2B5EF4-FFF2-40B4-BE49-F238E27FC236}">
                <a16:creationId xmlns:a16="http://schemas.microsoft.com/office/drawing/2014/main" id="{9196189D-642C-3F8E-1860-8E423C678C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08527" y="2134483"/>
            <a:ext cx="432000" cy="432000"/>
          </a:xfrm>
          <a:prstGeom prst="rect">
            <a:avLst/>
          </a:prstGeom>
        </p:spPr>
      </p:pic>
      <p:pic>
        <p:nvPicPr>
          <p:cNvPr id="6" name="그래픽 5" descr="배지 윤곽선">
            <a:extLst>
              <a:ext uri="{FF2B5EF4-FFF2-40B4-BE49-F238E27FC236}">
                <a16:creationId xmlns:a16="http://schemas.microsoft.com/office/drawing/2014/main" id="{04003FFF-A02E-CB86-B0B7-B8D675DBA4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37024" y="316663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8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CB88FA-A1EB-2B79-BF75-9A7496519225}"/>
              </a:ext>
            </a:extLst>
          </p:cNvPr>
          <p:cNvSpPr txBox="1"/>
          <p:nvPr/>
        </p:nvSpPr>
        <p:spPr>
          <a:xfrm>
            <a:off x="300957" y="833714"/>
            <a:ext cx="47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2. Door lock body (Motor holder)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B1497A3-BC17-6AD5-D674-16C11F28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81" y="1452855"/>
            <a:ext cx="3778687" cy="4587614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37E4B23-41DB-04CF-8C39-C1BD6618FF65}"/>
              </a:ext>
            </a:extLst>
          </p:cNvPr>
          <p:cNvSpPr/>
          <p:nvPr/>
        </p:nvSpPr>
        <p:spPr>
          <a:xfrm>
            <a:off x="4859226" y="3429000"/>
            <a:ext cx="715605" cy="6168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6F1EB-52DC-80BB-B030-A9AEA4F4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85" y="2250637"/>
            <a:ext cx="6333619" cy="291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814FF8-5FA9-898A-3F26-8441FC629177}"/>
              </a:ext>
            </a:extLst>
          </p:cNvPr>
          <p:cNvSpPr txBox="1"/>
          <p:nvPr/>
        </p:nvSpPr>
        <p:spPr>
          <a:xfrm>
            <a:off x="7466493" y="3028890"/>
            <a:ext cx="2797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Motor holder part</a:t>
            </a:r>
          </a:p>
        </p:txBody>
      </p:sp>
    </p:spTree>
    <p:extLst>
      <p:ext uri="{BB962C8B-B14F-4D97-AF65-F5344CB8AC3E}">
        <p14:creationId xmlns:p14="http://schemas.microsoft.com/office/powerpoint/2010/main" val="247134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08F4E-C84D-F6D6-0F30-17DB7D89F0C8}"/>
              </a:ext>
            </a:extLst>
          </p:cNvPr>
          <p:cNvSpPr txBox="1"/>
          <p:nvPr/>
        </p:nvSpPr>
        <p:spPr>
          <a:xfrm>
            <a:off x="113669" y="877782"/>
            <a:ext cx="5670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2. Door lock body (Pinion rack part)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1ED0C1-7338-20FF-DABC-831B1B32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0309" y="2870479"/>
            <a:ext cx="3924848" cy="12479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E9D662-8200-6FE2-1480-5872CD3A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7" y="3190092"/>
            <a:ext cx="715605" cy="2519120"/>
          </a:xfrm>
          <a:prstGeom prst="rect">
            <a:avLst/>
          </a:prstGeom>
        </p:spPr>
      </p:pic>
      <p:sp>
        <p:nvSpPr>
          <p:cNvPr id="18" name="더하기 기호 17">
            <a:extLst>
              <a:ext uri="{FF2B5EF4-FFF2-40B4-BE49-F238E27FC236}">
                <a16:creationId xmlns:a16="http://schemas.microsoft.com/office/drawing/2014/main" id="{4B872724-6E65-EC8E-5057-4E0A9E5E7E34}"/>
              </a:ext>
            </a:extLst>
          </p:cNvPr>
          <p:cNvSpPr/>
          <p:nvPr/>
        </p:nvSpPr>
        <p:spPr>
          <a:xfrm>
            <a:off x="2594823" y="3910987"/>
            <a:ext cx="802381" cy="848299"/>
          </a:xfrm>
          <a:prstGeom prst="mathPlu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BE68A24-E351-58D2-B2CC-46CB04BEEBE3}"/>
              </a:ext>
            </a:extLst>
          </p:cNvPr>
          <p:cNvSpPr/>
          <p:nvPr/>
        </p:nvSpPr>
        <p:spPr>
          <a:xfrm>
            <a:off x="4849751" y="4010280"/>
            <a:ext cx="715605" cy="6168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453F1-C1D8-57AC-0EC6-CCF21827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22794"/>
            <a:ext cx="2444496" cy="52258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7C2AE4-1160-1DDD-821D-4570D3DD783D}"/>
              </a:ext>
            </a:extLst>
          </p:cNvPr>
          <p:cNvSpPr/>
          <p:nvPr/>
        </p:nvSpPr>
        <p:spPr>
          <a:xfrm>
            <a:off x="6912864" y="1277892"/>
            <a:ext cx="685800" cy="43090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46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71" y="553279"/>
            <a:ext cx="1869531" cy="595033"/>
          </a:xfrm>
          <a:prstGeom prst="rect">
            <a:avLst/>
          </a:prstGeom>
          <a:noFill/>
        </p:spPr>
        <p:txBody>
          <a:bodyPr wrap="square" lIns="101599" tIns="50799" rIns="101599" bIns="50799" rtlCol="0">
            <a:spAutoFit/>
          </a:bodyPr>
          <a:lstStyle>
            <a:defPPr>
              <a:defRPr lang="ko-KR"/>
            </a:defPPr>
            <a:lvl1pPr>
              <a:defRPr sz="4000" b="1" spc="-333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defRPr>
            </a:lvl1pPr>
          </a:lstStyle>
          <a:p>
            <a:r>
              <a:rPr lang="en-US" altLang="ko-KR" sz="32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2400" spc="-15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40536" y="1165565"/>
            <a:ext cx="6621572" cy="1107996"/>
            <a:chOff x="501606" y="2727991"/>
            <a:chExt cx="3050966" cy="1072359"/>
          </a:xfrm>
        </p:grpSpPr>
        <p:sp>
          <p:nvSpPr>
            <p:cNvPr id="23" name="TextBox 22"/>
            <p:cNvSpPr txBox="1"/>
            <p:nvPr/>
          </p:nvSpPr>
          <p:spPr>
            <a:xfrm>
              <a:off x="987318" y="2949059"/>
              <a:ext cx="2565254" cy="62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Used algorithm in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1606" y="2727991"/>
              <a:ext cx="312577" cy="1072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66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40536" y="2445687"/>
            <a:ext cx="9496013" cy="1107996"/>
            <a:chOff x="501606" y="2727991"/>
            <a:chExt cx="2624064" cy="957985"/>
          </a:xfrm>
        </p:grpSpPr>
        <p:sp>
          <p:nvSpPr>
            <p:cNvPr id="36" name="TextBox 35"/>
            <p:cNvSpPr txBox="1"/>
            <p:nvPr/>
          </p:nvSpPr>
          <p:spPr>
            <a:xfrm>
              <a:off x="792903" y="2927572"/>
              <a:ext cx="2332767" cy="558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3600" b="0" i="0" u="none" strike="noStrike" cap="none" normalizeH="0" baseline="0" dirty="0" err="1">
                  <a:ln>
                    <a:noFill/>
                  </a:ln>
                  <a:solidFill>
                    <a:srgbClr val="202124"/>
                  </a:solidFill>
                  <a:effectLst/>
                  <a:latin typeface="+mj-lt"/>
                  <a:ea typeface="나눔고딕" pitchFamily="2" charset="-127"/>
                </a:rPr>
                <a:t>Improvements</a:t>
              </a:r>
              <a:r>
                <a:rPr kumimoji="0" lang="ko-KR" altLang="ko-KR" sz="36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나눔고딕" pitchFamily="2" charset="-127"/>
                  <a:ea typeface="나눔고딕" pitchFamily="2" charset="-127"/>
                </a:rPr>
                <a:t> </a:t>
              </a:r>
              <a:r>
                <a:rPr kumimoji="0" lang="ko-KR" altLang="ko-KR" sz="3600" b="0" i="0" u="none" strike="noStrike" cap="none" normalizeH="0" baseline="0" dirty="0" err="1">
                  <a:ln>
                    <a:noFill/>
                  </a:ln>
                  <a:solidFill>
                    <a:srgbClr val="202124"/>
                  </a:solidFill>
                  <a:effectLst/>
                  <a:latin typeface="나눔고딕" pitchFamily="2" charset="-127"/>
                  <a:ea typeface="나눔고딕" pitchFamily="2" charset="-127"/>
                </a:rPr>
                <a:t>for</a:t>
              </a:r>
              <a:r>
                <a:rPr kumimoji="0" lang="ko-KR" altLang="ko-KR" sz="36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나눔고딕" pitchFamily="2" charset="-127"/>
                  <a:ea typeface="나눔고딕" pitchFamily="2" charset="-127"/>
                </a:rPr>
                <a:t> 3D </a:t>
              </a:r>
              <a:r>
                <a:rPr kumimoji="0" lang="ko-KR" altLang="ko-KR" sz="3600" b="0" i="0" u="none" strike="noStrike" cap="none" normalizeH="0" baseline="0" dirty="0" err="1">
                  <a:ln>
                    <a:noFill/>
                  </a:ln>
                  <a:solidFill>
                    <a:srgbClr val="202124"/>
                  </a:solidFill>
                  <a:effectLst/>
                  <a:latin typeface="나눔고딕" pitchFamily="2" charset="-127"/>
                  <a:ea typeface="나눔고딕" pitchFamily="2" charset="-127"/>
                </a:rPr>
                <a:t>Face</a:t>
              </a:r>
              <a:r>
                <a:rPr kumimoji="0" lang="ko-KR" altLang="ko-KR" sz="3600" b="0" i="0" u="none" strike="noStrike" cap="none" normalizeH="0" baseline="0" dirty="0">
                  <a:ln>
                    <a:noFill/>
                  </a:ln>
                  <a:solidFill>
                    <a:srgbClr val="202124"/>
                  </a:solidFill>
                  <a:effectLst/>
                  <a:latin typeface="나눔고딕" pitchFamily="2" charset="-127"/>
                  <a:ea typeface="나눔고딕" pitchFamily="2" charset="-127"/>
                </a:rPr>
                <a:t> </a:t>
              </a:r>
              <a:r>
                <a:rPr kumimoji="0" lang="ko-KR" altLang="ko-KR" sz="3600" b="0" i="0" u="none" strike="noStrike" cap="none" normalizeH="0" baseline="0" dirty="0" err="1">
                  <a:ln>
                    <a:noFill/>
                  </a:ln>
                  <a:solidFill>
                    <a:srgbClr val="202124"/>
                  </a:solidFill>
                  <a:effectLst/>
                  <a:latin typeface="나눔고딕" pitchFamily="2" charset="-127"/>
                  <a:ea typeface="나눔고딕" pitchFamily="2" charset="-127"/>
                </a:rPr>
                <a:t>Recognition</a:t>
              </a:r>
              <a:endParaRPr lang="en-US" altLang="ko-KR" sz="3600" dirty="0">
                <a:solidFill>
                  <a:srgbClr val="202124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01606" y="2727991"/>
              <a:ext cx="187462" cy="957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66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382C6D-D91E-63FB-1A87-9A2CD68436A6}"/>
              </a:ext>
            </a:extLst>
          </p:cNvPr>
          <p:cNvGrpSpPr/>
          <p:nvPr/>
        </p:nvGrpSpPr>
        <p:grpSpPr>
          <a:xfrm>
            <a:off x="1040536" y="3616952"/>
            <a:ext cx="6992249" cy="1107995"/>
            <a:chOff x="501606" y="2727991"/>
            <a:chExt cx="3221761" cy="10008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10AAC-2D0B-B371-FA10-DAB9BE8B7B49}"/>
                </a:ext>
              </a:extLst>
            </p:cNvPr>
            <p:cNvSpPr txBox="1"/>
            <p:nvPr/>
          </p:nvSpPr>
          <p:spPr>
            <a:xfrm>
              <a:off x="987318" y="2936491"/>
              <a:ext cx="2736049" cy="58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3600" dirty="0"/>
                <a:t>3D modeling by </a:t>
              </a:r>
              <a:r>
                <a:rPr lang="en-US" altLang="ko-KR" sz="3600" dirty="0" err="1"/>
                <a:t>solidworks</a:t>
              </a:r>
              <a:endParaRPr lang="en-US" altLang="ko-KR" sz="3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DB4DCD-DFC7-89F0-631E-822020CD8AED}"/>
                </a:ext>
              </a:extLst>
            </p:cNvPr>
            <p:cNvSpPr txBox="1"/>
            <p:nvPr/>
          </p:nvSpPr>
          <p:spPr>
            <a:xfrm>
              <a:off x="501606" y="2727991"/>
              <a:ext cx="312577" cy="1000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66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8BDDB-5A67-0DAC-0DC3-71E42372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2D7EF7-37FA-19EE-5E55-194AAC46A5C5}"/>
              </a:ext>
            </a:extLst>
          </p:cNvPr>
          <p:cNvGrpSpPr/>
          <p:nvPr/>
        </p:nvGrpSpPr>
        <p:grpSpPr>
          <a:xfrm>
            <a:off x="1040536" y="4960343"/>
            <a:ext cx="9411374" cy="1107996"/>
            <a:chOff x="501606" y="2727991"/>
            <a:chExt cx="4336401" cy="10008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88EC35-D4D8-D9B1-7F87-EEAB4CDB8B8D}"/>
                </a:ext>
              </a:extLst>
            </p:cNvPr>
            <p:cNvSpPr txBox="1"/>
            <p:nvPr/>
          </p:nvSpPr>
          <p:spPr>
            <a:xfrm>
              <a:off x="987318" y="2936492"/>
              <a:ext cx="3850689" cy="58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3600" dirty="0">
                  <a:latin typeface="+mj-lt"/>
                </a:rPr>
                <a:t>Demonstration video of the final result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8182B4-856E-39A5-1A8A-CC8F16C07E64}"/>
                </a:ext>
              </a:extLst>
            </p:cNvPr>
            <p:cNvSpPr txBox="1"/>
            <p:nvPr/>
          </p:nvSpPr>
          <p:spPr>
            <a:xfrm>
              <a:off x="501606" y="2727991"/>
              <a:ext cx="312577" cy="1000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66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097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402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3D modeling by </a:t>
            </a:r>
            <a:r>
              <a:rPr lang="en-US" altLang="ko-KR" sz="2400" b="1" dirty="0" err="1">
                <a:latin typeface="나눔고딕" pitchFamily="2" charset="-127"/>
                <a:ea typeface="나눔고딕" pitchFamily="2" charset="-127"/>
              </a:rPr>
              <a:t>solidworks</a:t>
            </a:r>
            <a:endParaRPr lang="en-US" altLang="ko-KR" sz="2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08F4E-C84D-F6D6-0F30-17DB7D89F0C8}"/>
              </a:ext>
            </a:extLst>
          </p:cNvPr>
          <p:cNvSpPr txBox="1"/>
          <p:nvPr/>
        </p:nvSpPr>
        <p:spPr>
          <a:xfrm>
            <a:off x="113669" y="877782"/>
            <a:ext cx="44949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3. Finished door lock model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DAD48E-789A-D961-4058-39C18F8C0D5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5" y="1544506"/>
            <a:ext cx="4790155" cy="43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27181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29D19-3AD1-4C46-A254-10629C2503FC}"/>
              </a:ext>
            </a:extLst>
          </p:cNvPr>
          <p:cNvSpPr/>
          <p:nvPr/>
        </p:nvSpPr>
        <p:spPr>
          <a:xfrm>
            <a:off x="0" y="2409825"/>
            <a:ext cx="12192000" cy="2105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08080"/>
              </a:highlight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D1B5B-EF30-4B74-BECD-2C3511F04453}"/>
              </a:ext>
            </a:extLst>
          </p:cNvPr>
          <p:cNvSpPr txBox="1"/>
          <p:nvPr/>
        </p:nvSpPr>
        <p:spPr>
          <a:xfrm>
            <a:off x="265176" y="3000672"/>
            <a:ext cx="1172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4800" b="1" dirty="0">
                <a:latin typeface="+mj-lt"/>
              </a:rPr>
              <a:t>Demonstration video of the final result</a:t>
            </a:r>
            <a:endParaRPr kumimoji="0" lang="ko-KR" altLang="ko-KR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B1FF7B-E893-0D74-2B72-DD44EE7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37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665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400" b="1" dirty="0">
                <a:latin typeface="나눔고딕" pitchFamily="2" charset="-127"/>
                <a:ea typeface="나눔고딕" pitchFamily="2" charset="-127"/>
              </a:rPr>
              <a:t>Demonstration video of the final result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영상">
            <a:hlinkClick r:id="" action="ppaction://media"/>
            <a:extLst>
              <a:ext uri="{FF2B5EF4-FFF2-40B4-BE49-F238E27FC236}">
                <a16:creationId xmlns:a16="http://schemas.microsoft.com/office/drawing/2014/main" id="{461E784C-FE2B-7AE4-48B0-9F53A8BDC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4198" y="655741"/>
            <a:ext cx="3337306" cy="59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27181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29D19-3AD1-4C46-A254-10629C2503FC}"/>
              </a:ext>
            </a:extLst>
          </p:cNvPr>
          <p:cNvSpPr/>
          <p:nvPr/>
        </p:nvSpPr>
        <p:spPr>
          <a:xfrm>
            <a:off x="0" y="2409825"/>
            <a:ext cx="12192000" cy="2105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08080"/>
              </a:highlight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D1B5B-EF30-4B74-BECD-2C3511F04453}"/>
              </a:ext>
            </a:extLst>
          </p:cNvPr>
          <p:cNvSpPr txBox="1"/>
          <p:nvPr/>
        </p:nvSpPr>
        <p:spPr>
          <a:xfrm>
            <a:off x="722376" y="3000672"/>
            <a:ext cx="99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/>
              <a:t>Used algorithm in project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B1FF7B-E893-0D74-2B72-DD44EE7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9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77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Used algorithm in project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312BD-9B7A-D8CC-8BB8-48D135C6260E}"/>
              </a:ext>
            </a:extLst>
          </p:cNvPr>
          <p:cNvSpPr txBox="1"/>
          <p:nvPr/>
        </p:nvSpPr>
        <p:spPr>
          <a:xfrm>
            <a:off x="351097" y="1842894"/>
            <a:ext cx="114898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-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Used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to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detect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objects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video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or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images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based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on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their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features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2800" dirty="0"/>
          </a:p>
          <a:p>
            <a:r>
              <a:rPr lang="en-US" altLang="ko-KR" sz="2800" dirty="0"/>
              <a:t>- Algorithm operation sequence</a:t>
            </a:r>
          </a:p>
          <a:p>
            <a:r>
              <a:rPr lang="en-US" altLang="ko-KR" sz="2800" dirty="0"/>
              <a:t>1. </a:t>
            </a:r>
            <a:r>
              <a:rPr lang="en-US" altLang="ko-KR" sz="2800" dirty="0" err="1"/>
              <a:t>Haar</a:t>
            </a:r>
            <a:r>
              <a:rPr lang="en-US" altLang="ko-KR" sz="2800" dirty="0"/>
              <a:t> feature selection</a:t>
            </a:r>
          </a:p>
          <a:p>
            <a:r>
              <a:rPr lang="en-US" altLang="ko-KR" sz="2800" dirty="0"/>
              <a:t>2. Creating integral images</a:t>
            </a:r>
          </a:p>
          <a:p>
            <a:r>
              <a:rPr lang="en-US" altLang="ko-KR" sz="2800" dirty="0"/>
              <a:t>3. </a:t>
            </a:r>
            <a:r>
              <a:rPr lang="en-US" altLang="ko-KR" sz="2800" dirty="0" err="1"/>
              <a:t>Adaboost</a:t>
            </a:r>
            <a:r>
              <a:rPr lang="en-US" altLang="ko-KR" sz="2800" dirty="0"/>
              <a:t> Training</a:t>
            </a:r>
          </a:p>
          <a:p>
            <a:r>
              <a:rPr lang="en-US" altLang="ko-KR" sz="2800" dirty="0"/>
              <a:t>4. Cascading Classifiers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018FAE-3FC5-9E89-4964-44B7D036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AFB72-AD68-25D3-AB76-B3B2A11A833E}"/>
              </a:ext>
            </a:extLst>
          </p:cNvPr>
          <p:cNvSpPr txBox="1"/>
          <p:nvPr/>
        </p:nvSpPr>
        <p:spPr>
          <a:xfrm>
            <a:off x="351097" y="958087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en-US" altLang="ko-KR" sz="2000" dirty="0" err="1"/>
              <a:t>Haar</a:t>
            </a:r>
            <a:r>
              <a:rPr lang="en-US" altLang="ko-KR" sz="2000" dirty="0"/>
              <a:t> cascade algorithm</a:t>
            </a:r>
          </a:p>
        </p:txBody>
      </p:sp>
    </p:spTree>
    <p:extLst>
      <p:ext uri="{BB962C8B-B14F-4D97-AF65-F5344CB8AC3E}">
        <p14:creationId xmlns:p14="http://schemas.microsoft.com/office/powerpoint/2010/main" val="90412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77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Used algorithm in project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252E0E-DD60-5AA2-A551-DBC40B23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4" y="1719151"/>
            <a:ext cx="5973009" cy="1590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8705B1-8EE9-44F1-8544-C4D15168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08" y="4185785"/>
            <a:ext cx="2924583" cy="1400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351D0E-BFE8-7C32-51D0-92479E716AE8}"/>
              </a:ext>
            </a:extLst>
          </p:cNvPr>
          <p:cNvSpPr txBox="1"/>
          <p:nvPr/>
        </p:nvSpPr>
        <p:spPr>
          <a:xfrm>
            <a:off x="586181" y="998858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LBPH algorithm</a:t>
            </a:r>
          </a:p>
        </p:txBody>
      </p:sp>
    </p:spTree>
    <p:extLst>
      <p:ext uri="{BB962C8B-B14F-4D97-AF65-F5344CB8AC3E}">
        <p14:creationId xmlns:p14="http://schemas.microsoft.com/office/powerpoint/2010/main" val="282773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3775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Used algorithm in project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AD6AE-A460-E74A-27D8-7EA2654F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70C9B-D4DD-A979-B6A0-5CBCA510C2D3}"/>
              </a:ext>
            </a:extLst>
          </p:cNvPr>
          <p:cNvSpPr txBox="1"/>
          <p:nvPr/>
        </p:nvSpPr>
        <p:spPr>
          <a:xfrm>
            <a:off x="230906" y="1340624"/>
            <a:ext cx="1135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altLang="ko-KR" sz="3600" dirty="0"/>
              <a:t>Feedback</a:t>
            </a:r>
          </a:p>
          <a:p>
            <a:r>
              <a:rPr lang="ko-KR" altLang="en-US" sz="3600" dirty="0"/>
              <a:t>   ∙ </a:t>
            </a:r>
            <a:r>
              <a:rPr lang="en-US" altLang="ko-KR" sz="3600" dirty="0"/>
              <a:t>Need to </a:t>
            </a:r>
            <a:r>
              <a:rPr lang="en-US" altLang="ko-KR" sz="3600" dirty="0">
                <a:solidFill>
                  <a:srgbClr val="FF0000"/>
                </a:solidFill>
              </a:rPr>
              <a:t>increase the accuracy</a:t>
            </a:r>
          </a:p>
          <a:p>
            <a:endParaRPr lang="en-US" altLang="ko-KR" sz="3600" dirty="0"/>
          </a:p>
          <a:p>
            <a:r>
              <a:rPr lang="ko-KR" altLang="en-US" sz="3600" dirty="0"/>
              <a:t>   ∙</a:t>
            </a:r>
            <a:r>
              <a:rPr lang="en-US" altLang="ko-KR" sz="3600" dirty="0"/>
              <a:t> Need to </a:t>
            </a:r>
            <a:r>
              <a:rPr lang="en-US" altLang="ko-KR" sz="3600" dirty="0">
                <a:solidFill>
                  <a:srgbClr val="FF0000"/>
                </a:solidFill>
              </a:rPr>
              <a:t>distinguish a photo from real face</a:t>
            </a:r>
          </a:p>
          <a:p>
            <a:endParaRPr lang="en-US" altLang="ko-KR" sz="3600" dirty="0"/>
          </a:p>
          <a:p>
            <a:r>
              <a:rPr lang="en-US" altLang="ko-KR" sz="3600" dirty="0"/>
              <a:t>     -&gt;Using another algorithm </a:t>
            </a:r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88275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527181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A29D19-3AD1-4C46-A254-10629C2503FC}"/>
              </a:ext>
            </a:extLst>
          </p:cNvPr>
          <p:cNvSpPr/>
          <p:nvPr/>
        </p:nvSpPr>
        <p:spPr>
          <a:xfrm>
            <a:off x="0" y="2409825"/>
            <a:ext cx="12192000" cy="21050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808080"/>
              </a:highlight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D1B5B-EF30-4B74-BECD-2C3511F04453}"/>
              </a:ext>
            </a:extLst>
          </p:cNvPr>
          <p:cNvSpPr txBox="1"/>
          <p:nvPr/>
        </p:nvSpPr>
        <p:spPr>
          <a:xfrm>
            <a:off x="246888" y="3000672"/>
            <a:ext cx="11777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48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Improvements</a:t>
            </a: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 </a:t>
            </a:r>
            <a:r>
              <a:rPr kumimoji="0" lang="ko-KR" altLang="ko-KR" sz="48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for</a:t>
            </a: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 3D </a:t>
            </a:r>
            <a:r>
              <a:rPr kumimoji="0" lang="ko-KR" altLang="ko-KR" sz="48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Face</a:t>
            </a: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 </a:t>
            </a:r>
            <a:r>
              <a:rPr kumimoji="0" lang="ko-KR" altLang="ko-KR" sz="48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ea typeface="나눔고딕" pitchFamily="2" charset="-127"/>
              </a:rPr>
              <a:t>Recognition</a:t>
            </a:r>
            <a:endParaRPr lang="en-US" altLang="ko-KR" sz="4800" b="1" dirty="0">
              <a:solidFill>
                <a:srgbClr val="202124"/>
              </a:solidFill>
              <a:ea typeface="나눔고딕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B1FF7B-E893-0D74-2B72-DD44EE7CD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569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Improvements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3D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Face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Recognition</a:t>
            </a:r>
            <a:endParaRPr lang="en-US" altLang="ko-KR" sz="2400" b="1" dirty="0">
              <a:solidFill>
                <a:srgbClr val="20212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8A802-1BF3-A677-2F4D-6946E2D6C365}"/>
              </a:ext>
            </a:extLst>
          </p:cNvPr>
          <p:cNvSpPr txBox="1"/>
          <p:nvPr/>
        </p:nvSpPr>
        <p:spPr>
          <a:xfrm>
            <a:off x="717435" y="1202850"/>
            <a:ext cx="444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Depth sensing</a:t>
            </a:r>
            <a:endParaRPr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C44C06-0F31-BFD1-912C-CE849E91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5" y="2586723"/>
            <a:ext cx="9566857" cy="310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08" y="9235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5719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Improvements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for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3D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Face</a:t>
            </a: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나눔고딕" pitchFamily="2" charset="-127"/>
                <a:ea typeface="나눔고딕" pitchFamily="2" charset="-127"/>
              </a:rPr>
              <a:t>Recognition</a:t>
            </a:r>
            <a:endParaRPr lang="en-US" altLang="ko-KR" sz="2400" b="1" dirty="0">
              <a:solidFill>
                <a:srgbClr val="202124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B552-D6E4-41D4-AA2A-C63E14A6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002BE5-9D3F-E25D-268D-BFA63A832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14461-4F84-7948-619B-59EB5C9F9523}"/>
              </a:ext>
            </a:extLst>
          </p:cNvPr>
          <p:cNvSpPr txBox="1"/>
          <p:nvPr/>
        </p:nvSpPr>
        <p:spPr>
          <a:xfrm>
            <a:off x="415683" y="910242"/>
            <a:ext cx="444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- Stereo type</a:t>
            </a:r>
            <a:endParaRPr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4242B1-EFD8-D9E2-C9EE-0CD6D37AF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06" y="2084475"/>
            <a:ext cx="3989799" cy="4046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DB29B-6E69-94E4-A6F1-15FC7AD7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25" y="1091306"/>
            <a:ext cx="4884576" cy="46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9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312</Words>
  <Application>Microsoft Office PowerPoint</Application>
  <PresentationFormat>와이드스크린</PresentationFormat>
  <Paragraphs>100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1훈나무그늘 M</vt:lpstr>
      <vt:lpstr>Arial Unicode MS</vt:lpstr>
      <vt:lpstr>inherit</vt:lpstr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범준</dc:creator>
  <cp:lastModifiedBy>YONSAI</cp:lastModifiedBy>
  <cp:revision>39</cp:revision>
  <dcterms:created xsi:type="dcterms:W3CDTF">2022-10-16T13:38:26Z</dcterms:created>
  <dcterms:modified xsi:type="dcterms:W3CDTF">2023-07-05T00:03:29Z</dcterms:modified>
</cp:coreProperties>
</file>